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77" r:id="rId9"/>
    <p:sldId id="257" r:id="rId10"/>
    <p:sldId id="265" r:id="rId11"/>
    <p:sldId id="294" r:id="rId12"/>
    <p:sldId id="295" r:id="rId13"/>
    <p:sldId id="296" r:id="rId14"/>
    <p:sldId id="266" r:id="rId15"/>
    <p:sldId id="268" r:id="rId16"/>
    <p:sldId id="267" r:id="rId17"/>
    <p:sldId id="292" r:id="rId18"/>
    <p:sldId id="293" r:id="rId19"/>
    <p:sldId id="298" r:id="rId20"/>
    <p:sldId id="275" r:id="rId21"/>
    <p:sldId id="297" r:id="rId22"/>
    <p:sldId id="274" r:id="rId23"/>
    <p:sldId id="299" r:id="rId24"/>
    <p:sldId id="276" r:id="rId25"/>
    <p:sldId id="283" r:id="rId26"/>
    <p:sldId id="278" r:id="rId27"/>
    <p:sldId id="279" r:id="rId28"/>
    <p:sldId id="271" r:id="rId29"/>
    <p:sldId id="300" r:id="rId30"/>
    <p:sldId id="284" r:id="rId31"/>
    <p:sldId id="301" r:id="rId32"/>
    <p:sldId id="302" r:id="rId33"/>
    <p:sldId id="303" r:id="rId34"/>
    <p:sldId id="304" r:id="rId35"/>
    <p:sldId id="309" r:id="rId36"/>
    <p:sldId id="286" r:id="rId37"/>
    <p:sldId id="310" r:id="rId38"/>
    <p:sldId id="305" r:id="rId39"/>
    <p:sldId id="306" r:id="rId40"/>
    <p:sldId id="307" r:id="rId41"/>
    <p:sldId id="287" r:id="rId42"/>
    <p:sldId id="288" r:id="rId43"/>
    <p:sldId id="291" r:id="rId44"/>
    <p:sldId id="31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7B050-C042-4747-AD73-6075315F279A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23DE6-E4BE-4046-A6BD-657B1F4D7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75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22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3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0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 plants is hard! Biology</a:t>
            </a:r>
            <a:r>
              <a:rPr lang="en-US" baseline="0" dirty="0"/>
              <a:t> does not have hard and fast rules like physics. Individuals vary even </a:t>
            </a:r>
            <a:r>
              <a:rPr lang="en-US" baseline="0"/>
              <a:t>at very small scales!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71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 plants is hard! Biology</a:t>
            </a:r>
            <a:r>
              <a:rPr lang="en-US" baseline="0" dirty="0"/>
              <a:t> does not have hard and fast rules like physics. Individuals vary even </a:t>
            </a:r>
            <a:r>
              <a:rPr lang="en-US" baseline="0"/>
              <a:t>at very small scales!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56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these</a:t>
            </a:r>
            <a:r>
              <a:rPr lang="en-US" baseline="0" dirty="0"/>
              <a:t> land surface processes that drive the global carbon cycle are very uncertain. In fact, LSMs don’t even agree whether the land surface will be a source or a sink of carbon in the future.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E108-6C57-D843-A6E0-3B8E01767B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29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these</a:t>
            </a:r>
            <a:r>
              <a:rPr lang="en-US" baseline="0" dirty="0"/>
              <a:t> land surface processes that drive the global carbon cycle are very uncertain. In fact, LSMs don’t even agree whether the land surface will be a source or a sink of carbon in the future.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E108-6C57-D843-A6E0-3B8E01767B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47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60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64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67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2248-F652-A04D-827B-ACF99E11DBFA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23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2248-F652-A04D-827B-ACF99E11DBFA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6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2248-F652-A04D-827B-ACF99E11DBFA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54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2248-F652-A04D-827B-ACF99E11DBFA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9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2248-F652-A04D-827B-ACF99E11DBFA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23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2248-F652-A04D-827B-ACF99E11DBFA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0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2248-F652-A04D-827B-ACF99E11DBFA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75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2248-F652-A04D-827B-ACF99E11DBFA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55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2248-F652-A04D-827B-ACF99E11DBFA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3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2248-F652-A04D-827B-ACF99E11DBFA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42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2248-F652-A04D-827B-ACF99E11DBFA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76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02248-F652-A04D-827B-ACF99E11DBFA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34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7.tiff"/><Relationship Id="rId10" Type="http://schemas.openxmlformats.org/officeDocument/2006/relationships/image" Target="../media/image4.tiff"/><Relationship Id="rId4" Type="http://schemas.openxmlformats.org/officeDocument/2006/relationships/image" Target="../media/image5.tiff"/><Relationship Id="rId9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3.tiff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3.tiff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3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2"/>
          <a:stretch/>
        </p:blipFill>
        <p:spPr>
          <a:xfrm>
            <a:off x="0" y="0"/>
            <a:ext cx="12228504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325281"/>
            <a:ext cx="11723428" cy="1102106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rgbClr val="00B050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Plants in the Climate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956880"/>
            <a:ext cx="5513696" cy="290112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Nick Smith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Department of Biological Sciences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Texas Tech University</a:t>
            </a:r>
          </a:p>
          <a:p>
            <a:r>
              <a:rPr lang="en-US" sz="2800" b="1" dirty="0" err="1">
                <a:solidFill>
                  <a:schemeClr val="bg1"/>
                </a:solidFill>
              </a:rPr>
              <a:t>nick.smith@ttu</a:t>
            </a:r>
            <a:r>
              <a:rPr lang="en-US" sz="2800" b="1" err="1">
                <a:solidFill>
                  <a:schemeClr val="bg1"/>
                </a:solidFill>
              </a:rPr>
              <a:t>.</a:t>
            </a:r>
            <a:r>
              <a:rPr lang="en-US" sz="2800" b="1">
                <a:solidFill>
                  <a:schemeClr val="bg1"/>
                </a:solidFill>
              </a:rPr>
              <a:t>edu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948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495" y="4406493"/>
            <a:ext cx="3372322" cy="2245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85" y="2509312"/>
            <a:ext cx="2538015" cy="18664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13A383-CF54-1F45-A8C0-9C8C0A3077C2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602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plants also affect climate!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02138-24F3-2E40-9929-DFCB7160C8F4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24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influence on climate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rgbClr val="0070C0"/>
                </a:solidFill>
              </a:rPr>
              <a:t>Carbon uptake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rgbClr val="0070C0"/>
                </a:solidFill>
              </a:rPr>
              <a:t>Evapotranspiration (energy transfer)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rgbClr val="FF0000"/>
                </a:solidFill>
              </a:rPr>
              <a:t>Albedo (surface color)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49F5F-E5C5-F348-82C4-85B0FA4420A0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62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influence on climate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rgbClr val="0070C0"/>
                </a:solidFill>
              </a:rPr>
              <a:t>Carbon uptake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2"/>
                </a:solidFill>
              </a:rPr>
              <a:t>Evapotranspiration (energy transfer)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2"/>
                </a:solidFill>
              </a:rPr>
              <a:t>Albedo (surface color)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FB632-E1D0-0E44-8CF5-D6FE6B307816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128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7C152-E1F6-A644-833D-A0C0DC982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D527BD-6179-1A46-A3E4-B23E63D4C38F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39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402383-0D29-8746-969B-3ABFD361D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1C093-DA1B-1C4E-A218-1244CB360D10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26BB78-EF0A-A64A-AD98-03CEDCB15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9699009" y="1019201"/>
            <a:ext cx="968991" cy="1719618"/>
          </a:xfrm>
          <a:prstGeom prst="righ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0" y="1555844"/>
            <a:ext cx="1510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Plants!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DF15E-4A12-BD4F-8653-D735EE2941AC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645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95DDFA-0371-4943-930E-E346E060B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277EFC35-DD5A-C040-983D-3040DD04C71B}"/>
              </a:ext>
            </a:extLst>
          </p:cNvPr>
          <p:cNvSpPr/>
          <p:nvPr/>
        </p:nvSpPr>
        <p:spPr>
          <a:xfrm>
            <a:off x="9699009" y="1019201"/>
            <a:ext cx="968991" cy="1719618"/>
          </a:xfrm>
          <a:prstGeom prst="righ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59897-E228-5E4A-B55B-640A7613B4B7}"/>
              </a:ext>
            </a:extLst>
          </p:cNvPr>
          <p:cNvSpPr txBox="1"/>
          <p:nvPr/>
        </p:nvSpPr>
        <p:spPr>
          <a:xfrm>
            <a:off x="10668000" y="1555844"/>
            <a:ext cx="1510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Plants!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975636" y="2202175"/>
            <a:ext cx="341194" cy="146031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02221" y="3758019"/>
            <a:ext cx="394795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Plants taking up CO</a:t>
            </a:r>
            <a:r>
              <a:rPr lang="en-US" sz="3200" baseline="-25000" dirty="0">
                <a:solidFill>
                  <a:srgbClr val="7030A0"/>
                </a:solidFill>
              </a:rPr>
              <a:t>2</a:t>
            </a:r>
            <a:r>
              <a:rPr lang="en-US" sz="3200" dirty="0">
                <a:solidFill>
                  <a:srgbClr val="7030A0"/>
                </a:solidFill>
              </a:rPr>
              <a:t> during summer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1D6667-DA33-704F-A218-7EB21C18F183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09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94DFB6-5F93-A943-AEB0-7407342BA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9AC0C958-CC0C-0245-B533-E45206E45B2D}"/>
              </a:ext>
            </a:extLst>
          </p:cNvPr>
          <p:cNvSpPr/>
          <p:nvPr/>
        </p:nvSpPr>
        <p:spPr>
          <a:xfrm>
            <a:off x="9699009" y="1019201"/>
            <a:ext cx="968991" cy="1719618"/>
          </a:xfrm>
          <a:prstGeom prst="righ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1D578-DABA-D04C-93D5-7364A8C37AFD}"/>
              </a:ext>
            </a:extLst>
          </p:cNvPr>
          <p:cNvSpPr txBox="1"/>
          <p:nvPr/>
        </p:nvSpPr>
        <p:spPr>
          <a:xfrm>
            <a:off x="10668000" y="1555844"/>
            <a:ext cx="1510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Plants!</a:t>
            </a:r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>
          <a:xfrm flipV="1">
            <a:off x="8341058" y="1296537"/>
            <a:ext cx="843885" cy="23964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09525" y="3980765"/>
            <a:ext cx="394795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Plants senescing in fall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C9E863-FF87-9944-AA25-D23CB3729CF7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59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influence on climate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2"/>
                </a:solidFill>
              </a:rPr>
              <a:t>Carbon uptake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rgbClr val="0070C0"/>
                </a:solidFill>
              </a:rPr>
              <a:t>Evapotranspiration (energy transfer)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2"/>
                </a:solidFill>
              </a:rPr>
              <a:t>Albedo (surface color)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CCD98D-D50B-3645-88BD-8845AB5BFF51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304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223A7-0C22-3343-8A91-8BB92A45141D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41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influence surface energy fluxes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52179" y="3207224"/>
            <a:ext cx="4003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Transpiration cools the land surface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59" y="1690688"/>
            <a:ext cx="7351120" cy="49007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83930" y="648866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2D479-BB5D-8842-A869-38D4BC84DFB2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294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influence on climate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2"/>
                </a:solidFill>
              </a:rPr>
              <a:t>Carbon uptake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2"/>
                </a:solidFill>
              </a:rPr>
              <a:t>Evapotranspiration (energy transfer)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rgbClr val="FF0000"/>
                </a:solidFill>
              </a:rPr>
              <a:t>Albedo (surface color)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D492A-FEDA-9E48-8AB7-57C7403BE71D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37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influence Earth’s color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6759" y="1690688"/>
            <a:ext cx="8518477" cy="4259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69909" y="6080798"/>
            <a:ext cx="8052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Darker = more energy absorbed = warmer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ECC61-DEC2-5648-8C91-9F7D5B65B693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22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573206"/>
            <a:ext cx="10515600" cy="2119526"/>
          </a:xfrm>
        </p:spPr>
        <p:txBody>
          <a:bodyPr/>
          <a:lstStyle/>
          <a:p>
            <a:r>
              <a:rPr lang="en-US" dirty="0"/>
              <a:t>So, to know climate, we need to model plants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C00901-E6EC-7142-85D7-DA0B9A1C5097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90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573206"/>
            <a:ext cx="10515600" cy="2119526"/>
          </a:xfrm>
        </p:spPr>
        <p:txBody>
          <a:bodyPr/>
          <a:lstStyle/>
          <a:p>
            <a:r>
              <a:rPr lang="en-US" dirty="0"/>
              <a:t>So, to know climate, we need to model plants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2"/>
          <a:stretch/>
        </p:blipFill>
        <p:spPr>
          <a:xfrm>
            <a:off x="831850" y="3205819"/>
            <a:ext cx="5295441" cy="2969794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578221" y="4053385"/>
            <a:ext cx="1433015" cy="62779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62166" y="3859451"/>
            <a:ext cx="33711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latin typeface="Times New Roman" charset="0"/>
                <a:ea typeface="Times New Roman" charset="0"/>
                <a:cs typeface="Times New Roman" charset="0"/>
              </a:rPr>
              <a:t>f (X, Y, Z)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08494-0D8D-D141-9879-1E9ACED4AA19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76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1980’s: plant models are developed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270" y="3905480"/>
            <a:ext cx="1814630" cy="2721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610" y="3905480"/>
            <a:ext cx="1979424" cy="2710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890" y="3894485"/>
            <a:ext cx="2721945" cy="2721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360" y="1873180"/>
            <a:ext cx="7302500" cy="1714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BF38F4-219C-E14A-80F0-9C1AE5C3B517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97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90’s to 2000’s: spinach world!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1004" y="2268370"/>
            <a:ext cx="5384610" cy="3589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352" y="2312915"/>
            <a:ext cx="3500651" cy="3500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6869BD-51BD-3143-AB3E-707469E9F8ED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54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37859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2000’s: 5 </a:t>
            </a:r>
            <a:r>
              <a:rPr lang="mr-IN" dirty="0"/>
              <a:t>–</a:t>
            </a:r>
            <a:r>
              <a:rPr lang="en-US" dirty="0"/>
              <a:t> 10 plant “types”</a:t>
            </a:r>
          </a:p>
        </p:txBody>
      </p:sp>
      <p:sp>
        <p:nvSpPr>
          <p:cNvPr id="4" name="Oval 3"/>
          <p:cNvSpPr/>
          <p:nvPr/>
        </p:nvSpPr>
        <p:spPr>
          <a:xfrm>
            <a:off x="838200" y="2402006"/>
            <a:ext cx="1856095" cy="170597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oon 4"/>
          <p:cNvSpPr/>
          <p:nvPr/>
        </p:nvSpPr>
        <p:spPr>
          <a:xfrm>
            <a:off x="5322635" y="2402006"/>
            <a:ext cx="1351129" cy="1705970"/>
          </a:xfrm>
          <a:prstGeom prst="moon">
            <a:avLst>
              <a:gd name="adj" fmla="val 875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71197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83665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/>
          <p:cNvSpPr/>
          <p:nvPr/>
        </p:nvSpPr>
        <p:spPr>
          <a:xfrm>
            <a:off x="3398288" y="2402006"/>
            <a:ext cx="1269242" cy="3098042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673764" y="3466531"/>
            <a:ext cx="395782" cy="484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73764" y="3254991"/>
            <a:ext cx="197891" cy="4537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004511" y="2634871"/>
            <a:ext cx="11518" cy="9195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069546" y="3309582"/>
            <a:ext cx="725040" cy="17230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574818" y="2482258"/>
            <a:ext cx="171450" cy="12742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695659" y="2185099"/>
            <a:ext cx="472833" cy="8037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267438" y="3109984"/>
            <a:ext cx="85302" cy="2857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310089" y="2586979"/>
            <a:ext cx="194479" cy="6658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772709" y="3865728"/>
            <a:ext cx="349719" cy="29683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7833814" y="4094329"/>
            <a:ext cx="1856095" cy="170597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/>
          <p:cNvSpPr/>
          <p:nvPr/>
        </p:nvSpPr>
        <p:spPr>
          <a:xfrm>
            <a:off x="9924764" y="4477355"/>
            <a:ext cx="982639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805786" flipH="1">
            <a:off x="10870812" y="4536744"/>
            <a:ext cx="791695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/>
          <p:cNvSpPr/>
          <p:nvPr/>
        </p:nvSpPr>
        <p:spPr>
          <a:xfrm>
            <a:off x="10880107" y="4413170"/>
            <a:ext cx="51747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>
            <a:off x="8985916" y="4558351"/>
            <a:ext cx="1897035" cy="2336538"/>
          </a:xfrm>
          <a:prstGeom prst="arc">
            <a:avLst>
              <a:gd name="adj1" fmla="val 16260728"/>
              <a:gd name="adj2" fmla="val 21273581"/>
            </a:avLst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7266" y="6073254"/>
            <a:ext cx="1677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Broadleaf tree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24733" y="6073254"/>
            <a:ext cx="1765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Deciduous tree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3205271" y="6073254"/>
            <a:ext cx="1803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Needleleaf</a:t>
            </a:r>
            <a:r>
              <a:rPr lang="en-US" sz="2000" dirty="0"/>
              <a:t> tree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363354" y="6073254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Shrub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481820" y="6073254"/>
            <a:ext cx="756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Grass</a:t>
            </a:r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F7FD9A-50F4-C34B-A0AE-0DE7F9613F03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3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893" y="1983768"/>
            <a:ext cx="5648808" cy="46373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but the models still vary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54301" y="4288125"/>
            <a:ext cx="229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Carbon source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4301" y="3514011"/>
            <a:ext cx="1896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Carbon sink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62369" y="6488668"/>
            <a:ext cx="262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239482" y="4153989"/>
            <a:ext cx="3805855" cy="229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7358E0-D328-8B46-B0DF-9F06D9FD20B0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325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893" y="1983768"/>
            <a:ext cx="5648808" cy="46373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54301" y="4288125"/>
            <a:ext cx="229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Carbon source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4301" y="3514011"/>
            <a:ext cx="1896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Carbon sink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4578" y="6492627"/>
            <a:ext cx="423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(2014); New York Times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239482" y="4153989"/>
            <a:ext cx="3805855" cy="229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0000"/>
                </a:solidFill>
              </a:rPr>
              <a:t>And some make scary predictions!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497773" y="4436031"/>
            <a:ext cx="1132928" cy="10367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3501" y="5067205"/>
            <a:ext cx="4514945" cy="811094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4E6117-B7F5-2440-9CC3-DBD0ECA6121F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71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07D5E4-D0D0-D54F-B2EE-42A5CDDCA971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7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1578" y="3228765"/>
            <a:ext cx="51343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Dumb plants</a:t>
            </a:r>
          </a:p>
        </p:txBody>
      </p:sp>
      <p:sp>
        <p:nvSpPr>
          <p:cNvPr id="3" name="&quot;No&quot; Symbol 2"/>
          <p:cNvSpPr/>
          <p:nvPr/>
        </p:nvSpPr>
        <p:spPr>
          <a:xfrm>
            <a:off x="2463279" y="586855"/>
            <a:ext cx="6175754" cy="6030612"/>
          </a:xfrm>
          <a:prstGeom prst="noSmoking">
            <a:avLst>
              <a:gd name="adj" fmla="val 82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387A8-F7FA-FD40-9CBF-EFC6255FE046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8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2010’s: “Smart” plants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764" y="3353400"/>
            <a:ext cx="9628231" cy="31565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1690688"/>
            <a:ext cx="10373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With time, plants will acclimate to environmental perturbations, such as </a:t>
            </a:r>
            <a:r>
              <a:rPr lang="en-US" sz="3600">
                <a:solidFill>
                  <a:srgbClr val="7030A0"/>
                </a:solidFill>
              </a:rPr>
              <a:t>elevated temperature and CO</a:t>
            </a:r>
            <a:r>
              <a:rPr lang="en-US" sz="3600" baseline="-25000">
                <a:solidFill>
                  <a:srgbClr val="7030A0"/>
                </a:solidFill>
              </a:rPr>
              <a:t>2</a:t>
            </a:r>
            <a:r>
              <a:rPr lang="en-US" sz="360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37C83-36C3-2E49-9936-0BED510534EE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27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2010’s: “Smart” plants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199" y="2060020"/>
            <a:ext cx="1037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Acclimation reduces plant sensitivity to climate.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85" y="3016251"/>
            <a:ext cx="10058400" cy="34763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791F69-1C99-3A4F-8BA5-85ED990F28FA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663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2010’s: “Smart” plants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199" y="1690688"/>
            <a:ext cx="10373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Acclimation reduces plant sensitivity to climate, </a:t>
            </a:r>
            <a:r>
              <a:rPr lang="en-US" sz="3600" dirty="0">
                <a:solidFill>
                  <a:srgbClr val="0070C0"/>
                </a:solidFill>
              </a:rPr>
              <a:t>which increases future carbon uptake (no Amazon dieback).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6045" y="5488498"/>
            <a:ext cx="3615955" cy="12497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373" y="3189360"/>
            <a:ext cx="7746946" cy="27201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8149" y="5909479"/>
            <a:ext cx="6679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of acclimation on future photosynthetic capacity (µ</a:t>
            </a:r>
            <a:r>
              <a:rPr lang="en-US" dirty="0" err="1"/>
              <a:t>mol</a:t>
            </a:r>
            <a:r>
              <a:rPr lang="en-US" dirty="0"/>
              <a:t> m</a:t>
            </a:r>
            <a:r>
              <a:rPr lang="en-US" baseline="30000" dirty="0"/>
              <a:t>-2</a:t>
            </a:r>
            <a:r>
              <a:rPr lang="en-US" dirty="0"/>
              <a:t> s</a:t>
            </a:r>
            <a:r>
              <a:rPr lang="en-US" baseline="30000" dirty="0"/>
              <a:t>-1</a:t>
            </a:r>
            <a:r>
              <a:rPr lang="en-US" dirty="0"/>
              <a:t>).</a:t>
            </a:r>
          </a:p>
          <a:p>
            <a:r>
              <a:rPr lang="en-US" dirty="0"/>
              <a:t>Note: 1: no change; &gt;1: increase; &lt;1: decrease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C350BD-E526-7949-B0F9-34EC64F5302E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76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2010’s: “Smart” plants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199" y="1690688"/>
            <a:ext cx="10373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Acclimation reduces plant sensitivity to climate, </a:t>
            </a:r>
            <a:r>
              <a:rPr lang="en-US" sz="3600" dirty="0">
                <a:solidFill>
                  <a:srgbClr val="0070C0"/>
                </a:solidFill>
              </a:rPr>
              <a:t>which increases future evaporative cooling.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1504199" y="2891017"/>
            <a:ext cx="5965367" cy="36094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409" y="5556137"/>
            <a:ext cx="4753591" cy="1301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111068-08A5-3A46-8A74-2B13381B370C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04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2010’s: “Smart” plants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5142" y="1854462"/>
            <a:ext cx="462225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A theoretical model of acclimation to everything!</a:t>
            </a:r>
          </a:p>
          <a:p>
            <a:pPr marL="1028700" lvl="1" indent="-571500">
              <a:buFontTx/>
              <a:buChar char="-"/>
            </a:pPr>
            <a:endParaRPr lang="en-US" sz="2800" dirty="0"/>
          </a:p>
          <a:p>
            <a:pPr marL="1028700" lvl="1" indent="-571500">
              <a:buFontTx/>
              <a:buChar char="-"/>
            </a:pPr>
            <a:r>
              <a:rPr lang="en-US" sz="2800" dirty="0"/>
              <a:t>Temperature</a:t>
            </a:r>
          </a:p>
          <a:p>
            <a:pPr marL="1028700" lvl="1" indent="-571500">
              <a:buFontTx/>
              <a:buChar char="-"/>
            </a:pPr>
            <a:r>
              <a:rPr lang="en-US" sz="2800" dirty="0"/>
              <a:t>CO</a:t>
            </a:r>
            <a:r>
              <a:rPr lang="en-US" sz="2800" baseline="-25000" dirty="0"/>
              <a:t>2</a:t>
            </a:r>
            <a:endParaRPr lang="en-US" sz="2800" dirty="0"/>
          </a:p>
          <a:p>
            <a:pPr marL="1028700" lvl="1" indent="-571500">
              <a:buFontTx/>
              <a:buChar char="-"/>
            </a:pPr>
            <a:r>
              <a:rPr lang="en-US" sz="2800" dirty="0"/>
              <a:t>Light</a:t>
            </a:r>
          </a:p>
          <a:p>
            <a:pPr marL="1028700" lvl="1" indent="-571500">
              <a:buFontTx/>
              <a:buChar char="-"/>
            </a:pPr>
            <a:r>
              <a:rPr lang="en-US" sz="2800" dirty="0"/>
              <a:t>Moisture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4473" y="1311770"/>
            <a:ext cx="4693691" cy="48843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3223273" y="3592651"/>
            <a:ext cx="4653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Obs. </a:t>
            </a:r>
            <a:r>
              <a:rPr lang="en-US" sz="2000" dirty="0"/>
              <a:t>photosynthetic capacity (µ</a:t>
            </a:r>
            <a:r>
              <a:rPr lang="en-US" sz="2000" dirty="0" err="1"/>
              <a:t>mol</a:t>
            </a:r>
            <a:r>
              <a:rPr lang="en-US" sz="2000" dirty="0"/>
              <a:t> m</a:t>
            </a:r>
            <a:r>
              <a:rPr lang="en-US" sz="2000" baseline="30000" dirty="0"/>
              <a:t>-2</a:t>
            </a:r>
            <a:r>
              <a:rPr lang="en-US" sz="2000" dirty="0"/>
              <a:t> s</a:t>
            </a:r>
            <a:r>
              <a:rPr lang="en-US" sz="2000" baseline="30000" dirty="0"/>
              <a:t>-1</a:t>
            </a:r>
            <a:r>
              <a:rPr lang="en-US" sz="2000" dirty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18580" y="6264322"/>
            <a:ext cx="4730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Pred. photosynthetic capacity (µ</a:t>
            </a:r>
            <a:r>
              <a:rPr lang="en-US" sz="2000" dirty="0" err="1"/>
              <a:t>mol</a:t>
            </a:r>
            <a:r>
              <a:rPr lang="en-US" sz="2000" dirty="0"/>
              <a:t> m</a:t>
            </a:r>
            <a:r>
              <a:rPr lang="en-US" sz="2000" baseline="30000" dirty="0"/>
              <a:t>-2</a:t>
            </a:r>
            <a:r>
              <a:rPr lang="en-US" sz="2000" dirty="0"/>
              <a:t> s</a:t>
            </a:r>
            <a:r>
              <a:rPr lang="en-US" sz="2000" baseline="30000" dirty="0"/>
              <a:t>-1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22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review)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41FD5F-B62E-994C-94AF-9CD1473C2875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5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 but how do humans fit in?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24C81-5D58-314F-8DBE-38EE15227F82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72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2020’s: adding in the human dimension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1803E-E7D1-B744-AB46-F5A5292EFAA0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92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2020’s: adding in the human dimension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Example: What happens when you plant cover crops?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914CDA-454B-E54B-A9C8-4132FAF7F875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74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2020’s: adding in the human dimension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Example: What happens when you plant cover crops?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Increase carbon uptake (cooling)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01E37-621C-A047-A7AC-C2818075121A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33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85" y="2509312"/>
            <a:ext cx="2538015" cy="18664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3241E5-E646-6E4D-BA08-1745E247484D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36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2020’s: adding in the human dimension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Example: What happens when you plant cover crops?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Increase carbon uptake (cooling)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Increase evapotranspiration (cooling)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2B4749-C17C-334B-978D-15F3C0CA6C9F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684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2020’s: adding in the human dimension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Example: What happens when you plant cover crops?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Increase carbon uptake (cooling)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Increase evapotranspiration (cooling)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4000" dirty="0"/>
              <a:t>Change energy reflection/albedo (warming/cooling)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621B7-269C-954D-83A1-52A0E51C3627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664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2020’s: adding in the human dimension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3223" y="6488668"/>
            <a:ext cx="2558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McNellis</a:t>
            </a:r>
            <a:r>
              <a:rPr lang="en-US" dirty="0"/>
              <a:t> et al. (accepted)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E1918F6-19B6-0D4C-89BB-5E5A22CD3E8B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2246273"/>
            <a:ext cx="5943600" cy="368681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DB3EA4AF-6B89-834B-8C18-5A104378CBBA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246273"/>
            <a:ext cx="5943600" cy="36868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150608-394D-2045-AA4A-8D6BDFEF2B56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9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</a:t>
            </a:r>
            <a:r>
              <a:rPr lang="en-US" dirty="0" err="1"/>
              <a:t>Ecophysiology</a:t>
            </a:r>
            <a:r>
              <a:rPr lang="en-US" dirty="0"/>
              <a:t> Lab at TTU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63574" cy="4351338"/>
          </a:xfrm>
        </p:spPr>
        <p:txBody>
          <a:bodyPr/>
          <a:lstStyle/>
          <a:p>
            <a:r>
              <a:rPr lang="en-US" dirty="0"/>
              <a:t>How do plants respond and feedback to climate over </a:t>
            </a:r>
            <a:r>
              <a:rPr lang="en-US" dirty="0">
                <a:solidFill>
                  <a:srgbClr val="FF0000"/>
                </a:solidFill>
              </a:rPr>
              <a:t>large spatial and temporal scales</a:t>
            </a:r>
            <a:r>
              <a:rPr lang="en-US" dirty="0"/>
              <a:t>?</a:t>
            </a:r>
          </a:p>
          <a:p>
            <a:r>
              <a:rPr lang="en-US" dirty="0"/>
              <a:t>How is </a:t>
            </a:r>
            <a:r>
              <a:rPr lang="en-US" dirty="0">
                <a:solidFill>
                  <a:srgbClr val="FF0000"/>
                </a:solidFill>
              </a:rPr>
              <a:t>human activity </a:t>
            </a:r>
            <a:r>
              <a:rPr lang="en-US" dirty="0"/>
              <a:t>modifying plant-climate feedbacks?</a:t>
            </a:r>
          </a:p>
          <a:p>
            <a:r>
              <a:rPr lang="en-US" dirty="0"/>
              <a:t>Can we build </a:t>
            </a:r>
            <a:r>
              <a:rPr lang="en-US" dirty="0">
                <a:solidFill>
                  <a:srgbClr val="FF0000"/>
                </a:solidFill>
              </a:rPr>
              <a:t>robust, reliable models</a:t>
            </a:r>
            <a:r>
              <a:rPr lang="en-US" dirty="0"/>
              <a:t> to represent these responses?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9F21A4-5DDF-6742-93F5-A06ED3BAA1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6879" y="2634017"/>
            <a:ext cx="5421472" cy="274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62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6571992" cy="1785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Presentation available at: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r>
              <a:rPr lang="en-US" sz="2200" dirty="0"/>
              <a:t>/seminar/2023_sbtg</a:t>
            </a:r>
          </a:p>
          <a:p>
            <a:endParaRPr lang="en-US" sz="2200" dirty="0"/>
          </a:p>
          <a:p>
            <a:r>
              <a:rPr lang="en-US" sz="2200" dirty="0"/>
              <a:t>Nick Smith</a:t>
            </a:r>
          </a:p>
          <a:p>
            <a:r>
              <a:rPr lang="en-US" sz="2200" dirty="0" err="1"/>
              <a:t>nick.smith@ttu.edu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7243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85" y="2509312"/>
            <a:ext cx="2538015" cy="18664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14349B-2B3A-614E-9310-3C12F877BEC1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45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85" y="2509312"/>
            <a:ext cx="2538015" cy="18664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06D29-ABFE-5843-923C-089803C2002D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764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85" y="2509312"/>
            <a:ext cx="2538015" cy="18664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64B549-926C-0547-9277-063CE055775B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85" y="2509312"/>
            <a:ext cx="2538015" cy="18664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3342E8-8EC4-0340-968E-ADF69F03761A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69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85" y="2509312"/>
            <a:ext cx="2538015" cy="18664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E0D51E-60C5-3A42-9515-61F9D7E0FDFB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236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2948</TotalTime>
  <Words>1077</Words>
  <Application>Microsoft Macintosh PowerPoint</Application>
  <PresentationFormat>Widescreen</PresentationFormat>
  <Paragraphs>166</Paragraphs>
  <Slides>44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Mangal</vt:lpstr>
      <vt:lpstr>Times New Roman</vt:lpstr>
      <vt:lpstr>Tw Cen MT Condensed Extra Bold</vt:lpstr>
      <vt:lpstr>Office Theme</vt:lpstr>
      <vt:lpstr>Plants in the Climate System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But plants also affect climate!</vt:lpstr>
      <vt:lpstr>Plant influence on climate</vt:lpstr>
      <vt:lpstr>Plant influence on climate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Plant influence on climate</vt:lpstr>
      <vt:lpstr>Plants influence surface energy fluxes</vt:lpstr>
      <vt:lpstr>Plant influence on climate</vt:lpstr>
      <vt:lpstr>Plants influence Earth’s color</vt:lpstr>
      <vt:lpstr>So, to know climate, we need to model plants</vt:lpstr>
      <vt:lpstr>So, to know climate, we need to model plants</vt:lpstr>
      <vt:lpstr>1980’s: plant models are developed</vt:lpstr>
      <vt:lpstr>90’s to 2000’s: spinach world!</vt:lpstr>
      <vt:lpstr>2000’s: 5 – 10 plant “types”</vt:lpstr>
      <vt:lpstr>…but the models still vary</vt:lpstr>
      <vt:lpstr>PowerPoint Presentation</vt:lpstr>
      <vt:lpstr>PowerPoint Presentation</vt:lpstr>
      <vt:lpstr>2010’s: “Smart” plants</vt:lpstr>
      <vt:lpstr>2010’s: “Smart” plants</vt:lpstr>
      <vt:lpstr>2010’s: “Smart” plants</vt:lpstr>
      <vt:lpstr>2010’s: “Smart” plants</vt:lpstr>
      <vt:lpstr>2010’s: “Smart” plants</vt:lpstr>
      <vt:lpstr>… but how do humans fit in?</vt:lpstr>
      <vt:lpstr>2020’s: adding in the human dimension</vt:lpstr>
      <vt:lpstr>2020’s: adding in the human dimension</vt:lpstr>
      <vt:lpstr>2020’s: adding in the human dimension</vt:lpstr>
      <vt:lpstr>2020’s: adding in the human dimension</vt:lpstr>
      <vt:lpstr>2020’s: adding in the human dimension</vt:lpstr>
      <vt:lpstr>2020’s: adding in the human dimension</vt:lpstr>
      <vt:lpstr>Smith Ecophysiology Lab at TTU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Nick Smith</cp:lastModifiedBy>
  <cp:revision>86</cp:revision>
  <dcterms:created xsi:type="dcterms:W3CDTF">2017-11-05T14:37:18Z</dcterms:created>
  <dcterms:modified xsi:type="dcterms:W3CDTF">2023-11-10T19:51:52Z</dcterms:modified>
</cp:coreProperties>
</file>